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309" r:id="rId3"/>
    <p:sldId id="303" r:id="rId4"/>
    <p:sldId id="305" r:id="rId5"/>
    <p:sldId id="323" r:id="rId6"/>
    <p:sldId id="313" r:id="rId7"/>
    <p:sldId id="322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30" r:id="rId18"/>
    <p:sldId id="326" r:id="rId19"/>
    <p:sldId id="327" r:id="rId20"/>
    <p:sldId id="336" r:id="rId21"/>
    <p:sldId id="325" r:id="rId22"/>
    <p:sldId id="335" r:id="rId23"/>
  </p:sldIdLst>
  <p:sldSz cx="9144000" cy="5143500" type="screen16x9"/>
  <p:notesSz cx="6858000" cy="9144000"/>
  <p:embeddedFontLst>
    <p:embeddedFont>
      <p:font typeface="Roboto Slab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ixie One" panose="020B0604020202020204" charset="0"/>
      <p:regular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4309B05-5572-4716-BB28-3EA1576846CF}">
  <a:tblStyle styleId="{B4309B05-5572-4716-BB28-3EA1576846C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873" autoAdjust="0"/>
  </p:normalViewPr>
  <p:slideViewPr>
    <p:cSldViewPr>
      <p:cViewPr varScale="1">
        <p:scale>
          <a:sx n="66" d="100"/>
          <a:sy n="66" d="100"/>
        </p:scale>
        <p:origin x="1280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712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23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84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56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05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72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61090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15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28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02987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127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49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91964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86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Once the data </a:t>
            </a:r>
            <a:r>
              <a:rPr lang="fr-FR" dirty="0" err="1"/>
              <a:t>reaches</a:t>
            </a:r>
            <a:r>
              <a:rPr lang="fr-FR" dirty="0"/>
              <a:t> the </a:t>
            </a:r>
            <a:r>
              <a:rPr lang="fr-FR" dirty="0" err="1"/>
              <a:t>antenna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baseline="0" dirty="0"/>
              <a:t> in </a:t>
            </a:r>
            <a:r>
              <a:rPr lang="fr-FR" baseline="0" dirty="0" err="1"/>
              <a:t>Bologna</a:t>
            </a:r>
            <a:r>
              <a:rPr lang="fr-FR" baseline="0" dirty="0"/>
              <a:t>, the </a:t>
            </a:r>
            <a:r>
              <a:rPr lang="fr-FR" baseline="0" dirty="0" err="1"/>
              <a:t>microwave</a:t>
            </a:r>
            <a:r>
              <a:rPr lang="fr-FR" baseline="0" dirty="0"/>
              <a:t> signal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converted</a:t>
            </a:r>
            <a:r>
              <a:rPr lang="fr-FR" baseline="0" dirty="0"/>
              <a:t> to an </a:t>
            </a:r>
            <a:r>
              <a:rPr lang="fr-FR" baseline="0" dirty="0" err="1"/>
              <a:t>electrical</a:t>
            </a:r>
            <a:r>
              <a:rPr lang="fr-FR" baseline="0" dirty="0"/>
              <a:t> signal and sent to a router (</a:t>
            </a:r>
            <a:r>
              <a:rPr lang="fr-FR" baseline="0" dirty="0" err="1"/>
              <a:t>most</a:t>
            </a:r>
            <a:r>
              <a:rPr lang="fr-FR" baseline="0" dirty="0"/>
              <a:t> </a:t>
            </a:r>
            <a:r>
              <a:rPr lang="fr-FR" baseline="0" dirty="0" err="1"/>
              <a:t>likely</a:t>
            </a:r>
            <a:r>
              <a:rPr lang="fr-FR" baseline="0" dirty="0"/>
              <a:t> </a:t>
            </a:r>
            <a:r>
              <a:rPr lang="fr-FR" baseline="0" dirty="0" err="1"/>
              <a:t>colocated</a:t>
            </a:r>
            <a:r>
              <a:rPr lang="fr-FR" baseline="0" dirty="0"/>
              <a:t>, in the </a:t>
            </a:r>
            <a:r>
              <a:rPr lang="fr-FR" baseline="0" dirty="0" err="1"/>
              <a:t>same</a:t>
            </a:r>
            <a:r>
              <a:rPr lang="fr-FR" baseline="0" dirty="0"/>
              <a:t> building).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The router has </a:t>
            </a:r>
            <a:r>
              <a:rPr lang="fr-FR" baseline="0" dirty="0" err="1"/>
              <a:t>what</a:t>
            </a:r>
            <a:r>
              <a:rPr lang="fr-FR" baseline="0" dirty="0"/>
              <a:t> </a:t>
            </a:r>
            <a:r>
              <a:rPr lang="fr-FR" baseline="0" dirty="0" err="1"/>
              <a:t>we</a:t>
            </a:r>
            <a:r>
              <a:rPr lang="fr-FR" baseline="0" dirty="0"/>
              <a:t> call a </a:t>
            </a:r>
            <a:r>
              <a:rPr lang="fr-FR" baseline="0" dirty="0" err="1"/>
              <a:t>routing</a:t>
            </a:r>
            <a:r>
              <a:rPr lang="fr-FR" baseline="0" dirty="0"/>
              <a:t> table </a:t>
            </a:r>
            <a:r>
              <a:rPr lang="fr-FR" baseline="0" dirty="0" err="1"/>
              <a:t>that</a:t>
            </a:r>
            <a:r>
              <a:rPr lang="fr-FR" baseline="0" dirty="0"/>
              <a:t> tells </a:t>
            </a:r>
            <a:r>
              <a:rPr lang="fr-FR" baseline="0" dirty="0" err="1"/>
              <a:t>him</a:t>
            </a:r>
            <a:r>
              <a:rPr lang="fr-FR" baseline="0" dirty="0"/>
              <a:t> how to </a:t>
            </a:r>
            <a:r>
              <a:rPr lang="fr-FR" baseline="0" dirty="0" err="1"/>
              <a:t>forward</a:t>
            </a:r>
            <a:r>
              <a:rPr lang="fr-FR" baseline="0" dirty="0"/>
              <a:t> the information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receives</a:t>
            </a:r>
            <a:r>
              <a:rPr lang="fr-FR" baseline="0" dirty="0"/>
              <a:t>, </a:t>
            </a:r>
            <a:r>
              <a:rPr lang="fr-FR" baseline="0" dirty="0" err="1"/>
              <a:t>based</a:t>
            </a:r>
            <a:r>
              <a:rPr lang="fr-FR" baseline="0" dirty="0"/>
              <a:t> on the destination. (table </a:t>
            </a:r>
            <a:r>
              <a:rPr lang="fr-FR" baseline="0" dirty="0" err="1"/>
              <a:t>lookup</a:t>
            </a:r>
            <a:r>
              <a:rPr lang="fr-FR" baseline="0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A </a:t>
            </a:r>
            <a:r>
              <a:rPr lang="fr-FR" baseline="0" dirty="0" err="1"/>
              <a:t>routing</a:t>
            </a:r>
            <a:r>
              <a:rPr lang="fr-FR" baseline="0" dirty="0"/>
              <a:t> table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basically</a:t>
            </a:r>
            <a:r>
              <a:rPr lang="fr-FR" baseline="0" dirty="0"/>
              <a:t> an table </a:t>
            </a:r>
            <a:r>
              <a:rPr lang="fr-FR" baseline="0" dirty="0" err="1"/>
              <a:t>that</a:t>
            </a:r>
            <a:r>
              <a:rPr lang="fr-FR" baseline="0" dirty="0"/>
              <a:t> tells a router on </a:t>
            </a:r>
            <a:r>
              <a:rPr lang="fr-FR" baseline="0" dirty="0" err="1"/>
              <a:t>which</a:t>
            </a:r>
            <a:r>
              <a:rPr lang="fr-FR" baseline="0" dirty="0"/>
              <a:t> interface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should</a:t>
            </a:r>
            <a:r>
              <a:rPr lang="fr-FR" baseline="0" dirty="0"/>
              <a:t> </a:t>
            </a:r>
            <a:r>
              <a:rPr lang="fr-FR" baseline="0" dirty="0" err="1"/>
              <a:t>send</a:t>
            </a:r>
            <a:r>
              <a:rPr lang="fr-FR" baseline="0" dirty="0"/>
              <a:t> the data </a:t>
            </a:r>
            <a:r>
              <a:rPr lang="fr-FR" baseline="0" dirty="0" err="1"/>
              <a:t>depending</a:t>
            </a:r>
            <a:r>
              <a:rPr lang="fr-FR" baseline="0" dirty="0"/>
              <a:t> on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280078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 company that sells networking devices like Cisco, Juniper, Nokia, </a:t>
            </a:r>
            <a:r>
              <a:rPr lang="en-US" dirty="0" err="1"/>
              <a:t>etc</a:t>
            </a:r>
            <a:r>
              <a:rPr lang="en-US" dirty="0"/>
              <a:t> usually provides a Network Management System.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It is a software that has an overview of the network's devices and that is used for many different things, mainly for monitoring.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first step to visualization is to have a file that contains the topology of our network, nodes + links.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order to create such a file, we can send queries to the NMS to ask them what they see, and organize that information in a csv/</a:t>
            </a:r>
            <a:r>
              <a:rPr lang="en-US" dirty="0" err="1"/>
              <a:t>xls</a:t>
            </a:r>
            <a:r>
              <a:rPr lang="en-US" dirty="0"/>
              <a:t>/txt.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9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60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3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6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79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211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189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002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9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46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7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3595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123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348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246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806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95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568C-5BC8-45E4-88CA-C1F2534D563E}" type="datetimeFigureOut">
              <a:rPr lang="fr-FR" smtClean="0"/>
              <a:t>30/06/2017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0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KxbO4rRl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/ansible" TargetMode="External"/><Relationship Id="rId3" Type="http://schemas.openxmlformats.org/officeDocument/2006/relationships/hyperlink" Target="https://github.com/afourmy/pyNMS" TargetMode="External"/><Relationship Id="rId7" Type="http://schemas.openxmlformats.org/officeDocument/2006/relationships/hyperlink" Target="https://github.com/ktbyers/netmiko" TargetMode="External"/><Relationship Id="rId2" Type="http://schemas.openxmlformats.org/officeDocument/2006/relationships/hyperlink" Target="https://github.com/afourmy/NetDi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nipknap/exscript" TargetMode="External"/><Relationship Id="rId5" Type="http://schemas.openxmlformats.org/officeDocument/2006/relationships/hyperlink" Target="https://github.com/afourmy/EuroPython-2017" TargetMode="External"/><Relationship Id="rId4" Type="http://schemas.openxmlformats.org/officeDocument/2006/relationships/hyperlink" Target="https://github.com/afourmy/pyGIS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"/>
          <p:cNvSpPr txBox="1">
            <a:spLocks/>
          </p:cNvSpPr>
          <p:nvPr/>
        </p:nvSpPr>
        <p:spPr>
          <a:xfrm>
            <a:off x="1777065" y="2038350"/>
            <a:ext cx="6324599" cy="6885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Network visualization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and automation</a:t>
            </a:r>
          </a:p>
        </p:txBody>
      </p:sp>
      <p:sp>
        <p:nvSpPr>
          <p:cNvPr id="13" name="Shape 98"/>
          <p:cNvSpPr txBox="1">
            <a:spLocks/>
          </p:cNvSpPr>
          <p:nvPr/>
        </p:nvSpPr>
        <p:spPr>
          <a:xfrm>
            <a:off x="5181600" y="3546269"/>
            <a:ext cx="36576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tabLst/>
              <a:defRPr/>
            </a:pPr>
            <a:b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</a:b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EuroPython</a:t>
            </a:r>
            <a:r>
              <a:rPr kumimoji="0" lang="en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 2017 - Rimini</a:t>
            </a:r>
            <a:endParaRPr kumimoji="0" lang="en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79CDD6BE-1AB9-4769-BD96-D2A8B73CD80D}"/>
              </a:ext>
            </a:extLst>
          </p:cNvPr>
          <p:cNvSpPr txBox="1"/>
          <p:nvPr/>
        </p:nvSpPr>
        <p:spPr>
          <a:xfrm>
            <a:off x="1600200" y="936070"/>
            <a:ext cx="67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Nixie One" charset="0"/>
              </a:rPr>
              <a:t>Network </a:t>
            </a:r>
            <a:r>
              <a:rPr lang="fr-FR" sz="4400" b="1" dirty="0" err="1">
                <a:latin typeface="Nixie One" charset="0"/>
              </a:rPr>
              <a:t>visualization</a:t>
            </a:r>
            <a:r>
              <a:rPr lang="fr-FR" sz="4400" b="1" dirty="0">
                <a:latin typeface="Nixie One" charset="0"/>
              </a:rPr>
              <a:t> and automation</a:t>
            </a:r>
            <a:endParaRPr lang="en-US" sz="4400" b="1" dirty="0">
              <a:latin typeface="Nixie One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A4BC83D-4D03-45AE-8C09-5CBF34D75D38}"/>
              </a:ext>
            </a:extLst>
          </p:cNvPr>
          <p:cNvSpPr txBox="1"/>
          <p:nvPr/>
        </p:nvSpPr>
        <p:spPr>
          <a:xfrm>
            <a:off x="2057400" y="3201998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latin typeface="Nixie One" charset="0"/>
              </a:rPr>
              <a:t>EuroPython</a:t>
            </a:r>
            <a:r>
              <a:rPr lang="en-US" sz="4400" b="1" i="1" dirty="0">
                <a:latin typeface="Nixie One" charset="0"/>
              </a:rPr>
              <a:t>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0" y="1372804"/>
            <a:ext cx="1304583" cy="1304583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381000" y="280035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 flipV="1">
            <a:off x="2503820" y="1514263"/>
            <a:ext cx="1676400" cy="65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>
          <a:xfrm>
            <a:off x="5780420" y="245156"/>
            <a:ext cx="194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9" y="811546"/>
            <a:ext cx="4154857" cy="1435986"/>
          </a:xfrm>
          <a:prstGeom prst="rect">
            <a:avLst/>
          </a:prstGeom>
        </p:spPr>
      </p:pic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2503820" y="2618791"/>
            <a:ext cx="1676400" cy="8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5388414" y="2395660"/>
            <a:ext cx="308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latin typeface="Nixie One" charset="0"/>
              </a:rPr>
              <a:t>Multipolygons</a:t>
            </a:r>
            <a:endParaRPr lang="fr-FR" sz="2800" b="1" dirty="0">
              <a:latin typeface="Nixie One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91" y="3105150"/>
            <a:ext cx="4067876" cy="16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8" y="1303690"/>
            <a:ext cx="1304583" cy="13045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80806" y="1590053"/>
            <a:ext cx="251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extraction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7275" y="2254330"/>
            <a:ext cx="236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module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     (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pyshp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9688" y="1912062"/>
            <a:ext cx="3806059" cy="131543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792" y="1732377"/>
            <a:ext cx="3921973" cy="1558890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2687291" y="2122246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8C4C5400-26C7-498C-904C-343C4435E234}"/>
              </a:ext>
            </a:extLst>
          </p:cNvPr>
          <p:cNvSpPr txBox="1"/>
          <p:nvPr/>
        </p:nvSpPr>
        <p:spPr>
          <a:xfrm>
            <a:off x="530561" y="2750749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27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152400" y="3893649"/>
            <a:ext cx="3342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and </a:t>
            </a:r>
            <a:r>
              <a:rPr lang="fr-FR" sz="3200" b="1" dirty="0" err="1">
                <a:latin typeface="Nixie One" charset="0"/>
              </a:rPr>
              <a:t>multipolygons</a:t>
            </a:r>
            <a:endParaRPr lang="fr-FR" sz="3200" b="1" dirty="0">
              <a:latin typeface="Nixie One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76136" y="794202"/>
            <a:ext cx="291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Extract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the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of a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multipolygon</a:t>
            </a:r>
            <a:endParaRPr lang="fr-FR" sz="2400" b="1" dirty="0">
              <a:solidFill>
                <a:schemeClr val="tx1"/>
              </a:solidFill>
              <a:latin typeface="Nixie On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341" y="2645865"/>
            <a:ext cx="267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Nixie One" charset="0"/>
              </a:rPr>
              <a:t>shapely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module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99604" y="1640067"/>
            <a:ext cx="3243269" cy="112092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112" y="1558206"/>
            <a:ext cx="3250694" cy="1292073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3211787" y="2355622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790" y="2869407"/>
            <a:ext cx="1611133" cy="5568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8825" y="2869408"/>
            <a:ext cx="1611133" cy="556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1975" y="1017863"/>
            <a:ext cx="1611133" cy="55683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0748" y="1017863"/>
            <a:ext cx="1611133" cy="556833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5935167" y="4207166"/>
            <a:ext cx="319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only</a:t>
            </a:r>
            <a:endParaRPr lang="fr-FR" sz="32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3850" y="2882772"/>
            <a:ext cx="1611133" cy="55683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8823" y="1017863"/>
            <a:ext cx="1611133" cy="5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098786" y="927392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uses the 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WGS-84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geographic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system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5" y="34552"/>
            <a:ext cx="4724399" cy="5066380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5238550" y="2044522"/>
            <a:ext cx="353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992155" y="2800350"/>
            <a:ext cx="0" cy="74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5181600" y="3714750"/>
            <a:ext cx="362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(longitude, latitude)</a:t>
            </a:r>
          </a:p>
        </p:txBody>
      </p:sp>
    </p:spTree>
    <p:extLst>
      <p:ext uri="{BB962C8B-B14F-4D97-AF65-F5344CB8AC3E}">
        <p14:creationId xmlns:p14="http://schemas.microsoft.com/office/powerpoint/2010/main" val="110854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048000" y="-85725"/>
            <a:ext cx="60960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94BF6E"/>
                </a:solidFill>
              </a:rPr>
              <a:t>3</a:t>
            </a:r>
            <a:r>
              <a:rPr lang="fr-FR" sz="4800" dirty="0">
                <a:solidFill>
                  <a:srgbClr val="94BF6E"/>
                </a:solidFill>
              </a:rPr>
              <a:t>D to 2D conversion</a:t>
            </a:r>
            <a:endParaRPr lang="en" sz="4800" dirty="0">
              <a:solidFill>
                <a:srgbClr val="94BF6E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62743"/>
            <a:ext cx="2133600" cy="2288043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838200" y="937003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3D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(longitude, latitude)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3429000" y="2906764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/>
          <p:cNvSpPr txBox="1"/>
          <p:nvPr/>
        </p:nvSpPr>
        <p:spPr>
          <a:xfrm>
            <a:off x="5334000" y="937003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a plan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2D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(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x,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y)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885950"/>
            <a:ext cx="2362200" cy="2417233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609600" y="416864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Consequence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of the « 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Remarkable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theorem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 » (Gauss) :</a:t>
            </a:r>
          </a:p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Every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carthographic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projection causes a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distortion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16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1752600" y="-95250"/>
            <a:ext cx="73914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94BF6E"/>
                </a:solidFill>
              </a:rPr>
              <a:t>Creating a GIS software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6" y="1979568"/>
            <a:ext cx="2570343" cy="2756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91964"/>
            <a:ext cx="1733550" cy="14707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07218"/>
            <a:ext cx="1428750" cy="142875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505200" y="3714750"/>
            <a:ext cx="2819400" cy="30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26080" y="1727333"/>
            <a:ext cx="2707575" cy="83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 rot="20569976">
            <a:off x="3929274" y="1754062"/>
            <a:ext cx="142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Mercator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32902" y="753885"/>
            <a:ext cx="441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Convert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geographic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into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:</a:t>
            </a:r>
          </a:p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pyproj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 rot="374771">
            <a:off x="3335732" y="349801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Azimuthal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orthographic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2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1752600" y="-95250"/>
            <a:ext cx="73914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94BF6E"/>
                </a:solidFill>
              </a:rPr>
              <a:t>Creating a GIS software </a:t>
            </a:r>
          </a:p>
        </p:txBody>
      </p:sp>
      <p:sp>
        <p:nvSpPr>
          <p:cNvPr id="3" name="Shape 160"/>
          <p:cNvSpPr txBox="1">
            <a:spLocks/>
          </p:cNvSpPr>
          <p:nvPr/>
        </p:nvSpPr>
        <p:spPr>
          <a:xfrm>
            <a:off x="457200" y="2038350"/>
            <a:ext cx="8450283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GUI programming toolkit (</a:t>
            </a:r>
            <a:r>
              <a:rPr lang="en" sz="2400" b="1" dirty="0">
                <a:solidFill>
                  <a:srgbClr val="FF0000"/>
                </a:solidFill>
              </a:rPr>
              <a:t>tkinter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widget to create polygons (tkinter’s </a:t>
            </a:r>
            <a:r>
              <a:rPr lang="en" sz="2400" b="1" dirty="0">
                <a:solidFill>
                  <a:srgbClr val="FF0000"/>
                </a:solidFill>
              </a:rPr>
              <a:t>Canvas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file that contains the map coordinates (</a:t>
            </a:r>
            <a:r>
              <a:rPr lang="en" sz="2400" b="1" dirty="0">
                <a:solidFill>
                  <a:srgbClr val="FF0000"/>
                </a:solidFill>
              </a:rPr>
              <a:t>shapefile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read shapefiles (</a:t>
            </a:r>
            <a:r>
              <a:rPr lang="en" sz="2400" b="1" dirty="0">
                <a:solidFill>
                  <a:srgbClr val="FF0000"/>
                </a:solidFill>
              </a:rPr>
              <a:t>pyshp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multipolygons into polygons (</a:t>
            </a:r>
            <a:r>
              <a:rPr lang="en" sz="2400" b="1" dirty="0">
                <a:solidFill>
                  <a:srgbClr val="FF0000"/>
                </a:solidFill>
              </a:rPr>
              <a:t>shapely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geographic coordinates into projected coordinates (</a:t>
            </a:r>
            <a:r>
              <a:rPr lang="en" sz="2400" b="1" dirty="0">
                <a:solidFill>
                  <a:srgbClr val="FF0000"/>
                </a:solidFill>
              </a:rPr>
              <a:t>pyproj</a:t>
            </a:r>
            <a:r>
              <a:rPr lang="en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46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9"/>
          <p:cNvSpPr txBox="1">
            <a:spLocks/>
          </p:cNvSpPr>
          <p:nvPr/>
        </p:nvSpPr>
        <p:spPr>
          <a:xfrm>
            <a:off x="1302822" y="-171450"/>
            <a:ext cx="7348352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3600" dirty="0">
                <a:solidFill>
                  <a:srgbClr val="94BF6E"/>
                </a:solidFill>
              </a:rPr>
              <a:t>Network automation landscape</a:t>
            </a:r>
          </a:p>
        </p:txBody>
      </p:sp>
      <p:cxnSp>
        <p:nvCxnSpPr>
          <p:cNvPr id="5" name="Straight Arrow Connector 20"/>
          <p:cNvCxnSpPr/>
          <p:nvPr/>
        </p:nvCxnSpPr>
        <p:spPr>
          <a:xfrm flipV="1">
            <a:off x="685800" y="1487601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ape 546"/>
          <p:cNvGrpSpPr/>
          <p:nvPr/>
        </p:nvGrpSpPr>
        <p:grpSpPr>
          <a:xfrm>
            <a:off x="4914900" y="2527194"/>
            <a:ext cx="272158" cy="272158"/>
            <a:chOff x="1278900" y="2333250"/>
            <a:chExt cx="381175" cy="381175"/>
          </a:xfrm>
        </p:grpSpPr>
        <p:sp>
          <p:nvSpPr>
            <p:cNvPr id="8" name="Shape 5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2" name="Straight Arrow Connector 20"/>
          <p:cNvCxnSpPr/>
          <p:nvPr/>
        </p:nvCxnSpPr>
        <p:spPr>
          <a:xfrm flipV="1">
            <a:off x="702960" y="2266950"/>
            <a:ext cx="1049640" cy="6424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60"/>
          <p:cNvSpPr txBox="1">
            <a:spLocks/>
          </p:cNvSpPr>
          <p:nvPr/>
        </p:nvSpPr>
        <p:spPr>
          <a:xfrm>
            <a:off x="1865414" y="962351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SSH/Telnet</a:t>
            </a:r>
            <a:endParaRPr lang="en" sz="2400" b="1" dirty="0"/>
          </a:p>
        </p:txBody>
      </p:sp>
      <p:sp>
        <p:nvSpPr>
          <p:cNvPr id="14" name="Shape 160"/>
          <p:cNvSpPr txBox="1">
            <a:spLocks/>
          </p:cNvSpPr>
          <p:nvPr/>
        </p:nvSpPr>
        <p:spPr>
          <a:xfrm>
            <a:off x="1866404" y="1993874"/>
            <a:ext cx="613459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NETCONF/YANG (multi-</a:t>
            </a:r>
            <a:r>
              <a:rPr lang="fr-FR" sz="2400" b="1" dirty="0" err="1"/>
              <a:t>vendor</a:t>
            </a:r>
            <a:r>
              <a:rPr lang="fr-FR" sz="2400" b="1" dirty="0"/>
              <a:t>, IETF)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>
                <a:hlinkClick r:id="rId3"/>
              </a:rPr>
              <a:t>Network programmability using YANG / NETCONF </a:t>
            </a:r>
            <a:endParaRPr lang="en" sz="1400" b="1" dirty="0"/>
          </a:p>
        </p:txBody>
      </p:sp>
      <p:cxnSp>
        <p:nvCxnSpPr>
          <p:cNvPr id="15" name="Straight Arrow Connector 20"/>
          <p:cNvCxnSpPr/>
          <p:nvPr/>
        </p:nvCxnSpPr>
        <p:spPr>
          <a:xfrm>
            <a:off x="685800" y="2909355"/>
            <a:ext cx="1083960" cy="13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5767466" y="3594574"/>
            <a:ext cx="134686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Puppet</a:t>
            </a:r>
            <a:endParaRPr lang="en" sz="2400" b="1" dirty="0"/>
          </a:p>
        </p:txBody>
      </p:sp>
      <p:cxnSp>
        <p:nvCxnSpPr>
          <p:cNvPr id="26" name="Straight Arrow Connector 20"/>
          <p:cNvCxnSpPr>
            <a:cxnSpLocks/>
          </p:cNvCxnSpPr>
          <p:nvPr/>
        </p:nvCxnSpPr>
        <p:spPr>
          <a:xfrm flipV="1">
            <a:off x="5187058" y="3927464"/>
            <a:ext cx="533400" cy="322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160"/>
          <p:cNvSpPr txBox="1">
            <a:spLocks/>
          </p:cNvSpPr>
          <p:nvPr/>
        </p:nvSpPr>
        <p:spPr>
          <a:xfrm>
            <a:off x="1954921" y="4077075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Configuration management </a:t>
            </a:r>
            <a:r>
              <a:rPr lang="fr-FR" sz="2400" b="1" dirty="0" err="1"/>
              <a:t>tools</a:t>
            </a:r>
            <a:endParaRPr lang="en" sz="2400" b="1" dirty="0"/>
          </a:p>
        </p:txBody>
      </p:sp>
      <p:cxnSp>
        <p:nvCxnSpPr>
          <p:cNvPr id="30" name="Straight Arrow Connector 20"/>
          <p:cNvCxnSpPr/>
          <p:nvPr/>
        </p:nvCxnSpPr>
        <p:spPr>
          <a:xfrm>
            <a:off x="693717" y="2909652"/>
            <a:ext cx="1058883" cy="391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160"/>
          <p:cNvSpPr txBox="1">
            <a:spLocks/>
          </p:cNvSpPr>
          <p:nvPr/>
        </p:nvSpPr>
        <p:spPr>
          <a:xfrm>
            <a:off x="1865414" y="3038038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Vendor-specific</a:t>
            </a:r>
            <a:r>
              <a:rPr lang="fr-FR" sz="2400" b="1" dirty="0"/>
              <a:t> solution (API)</a:t>
            </a:r>
            <a:endParaRPr lang="en" sz="2400" b="1" dirty="0"/>
          </a:p>
        </p:txBody>
      </p:sp>
      <p:sp>
        <p:nvSpPr>
          <p:cNvPr id="34" name="Shape 160"/>
          <p:cNvSpPr txBox="1">
            <a:spLocks/>
          </p:cNvSpPr>
          <p:nvPr/>
        </p:nvSpPr>
        <p:spPr>
          <a:xfrm>
            <a:off x="5767466" y="3961457"/>
            <a:ext cx="134686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Chef</a:t>
            </a:r>
            <a:endParaRPr lang="en" sz="2400" b="1" dirty="0"/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5767466" y="4343259"/>
            <a:ext cx="2538334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rgbClr val="FF0000"/>
                </a:solidFill>
              </a:rPr>
              <a:t>Ansible (SSH)</a:t>
            </a:r>
            <a:endParaRPr lang="en" sz="2400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20"/>
          <p:cNvCxnSpPr/>
          <p:nvPr/>
        </p:nvCxnSpPr>
        <p:spPr>
          <a:xfrm>
            <a:off x="5184038" y="4249563"/>
            <a:ext cx="536420" cy="322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hape 160"/>
          <p:cNvSpPr txBox="1">
            <a:spLocks/>
          </p:cNvSpPr>
          <p:nvPr/>
        </p:nvSpPr>
        <p:spPr>
          <a:xfrm>
            <a:off x="4508147" y="946542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Paramiko</a:t>
            </a:r>
            <a:endParaRPr lang="en" sz="2400" b="1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866407" y="1224976"/>
            <a:ext cx="533400" cy="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0"/>
          <p:cNvCxnSpPr/>
          <p:nvPr/>
        </p:nvCxnSpPr>
        <p:spPr>
          <a:xfrm flipV="1">
            <a:off x="6246131" y="1029470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0"/>
          <p:cNvCxnSpPr/>
          <p:nvPr/>
        </p:nvCxnSpPr>
        <p:spPr>
          <a:xfrm>
            <a:off x="6246131" y="1249222"/>
            <a:ext cx="688069" cy="3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160"/>
          <p:cNvSpPr txBox="1">
            <a:spLocks/>
          </p:cNvSpPr>
          <p:nvPr/>
        </p:nvSpPr>
        <p:spPr>
          <a:xfrm>
            <a:off x="7033114" y="71901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Netmiko</a:t>
            </a:r>
            <a:endParaRPr lang="en" sz="2400" b="1" dirty="0"/>
          </a:p>
        </p:txBody>
      </p:sp>
      <p:sp>
        <p:nvSpPr>
          <p:cNvPr id="60" name="Shape 160"/>
          <p:cNvSpPr txBox="1">
            <a:spLocks/>
          </p:cNvSpPr>
          <p:nvPr/>
        </p:nvSpPr>
        <p:spPr>
          <a:xfrm>
            <a:off x="7033114" y="1277723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Exscript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61" name="Shape 160"/>
          <p:cNvSpPr txBox="1">
            <a:spLocks/>
          </p:cNvSpPr>
          <p:nvPr/>
        </p:nvSpPr>
        <p:spPr>
          <a:xfrm>
            <a:off x="5805007" y="4605557"/>
            <a:ext cx="134686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…</a:t>
            </a:r>
            <a:endParaRPr lang="en" sz="2400" b="1" dirty="0"/>
          </a:p>
        </p:txBody>
      </p:sp>
      <p:cxnSp>
        <p:nvCxnSpPr>
          <p:cNvPr id="62" name="Straight Arrow Connector 20"/>
          <p:cNvCxnSpPr/>
          <p:nvPr/>
        </p:nvCxnSpPr>
        <p:spPr>
          <a:xfrm>
            <a:off x="5185079" y="4249564"/>
            <a:ext cx="535379" cy="644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>
            <a:extLst>
              <a:ext uri="{FF2B5EF4-FFF2-40B4-BE49-F238E27FC236}">
                <a16:creationId xmlns:a16="http://schemas.microsoft.com/office/drawing/2014/main" id="{107D945A-9AEF-4A05-84E5-5B1882550F0E}"/>
              </a:ext>
            </a:extLst>
          </p:cNvPr>
          <p:cNvCxnSpPr>
            <a:cxnSpLocks/>
          </p:cNvCxnSpPr>
          <p:nvPr/>
        </p:nvCxnSpPr>
        <p:spPr>
          <a:xfrm>
            <a:off x="5183538" y="4247819"/>
            <a:ext cx="5369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21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9"/>
          <p:cNvSpPr txBox="1">
            <a:spLocks/>
          </p:cNvSpPr>
          <p:nvPr/>
        </p:nvSpPr>
        <p:spPr>
          <a:xfrm>
            <a:off x="3276600" y="-247650"/>
            <a:ext cx="2971800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3600" dirty="0">
                <a:solidFill>
                  <a:srgbClr val="94BF6E"/>
                </a:solidFill>
              </a:rPr>
              <a:t>IP routing</a:t>
            </a:r>
          </a:p>
        </p:txBody>
      </p:sp>
      <p:sp>
        <p:nvSpPr>
          <p:cNvPr id="10" name="Shape 160"/>
          <p:cNvSpPr txBox="1">
            <a:spLocks/>
          </p:cNvSpPr>
          <p:nvPr/>
        </p:nvSpPr>
        <p:spPr>
          <a:xfrm>
            <a:off x="647700" y="514350"/>
            <a:ext cx="8229600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Protocols are used for routers to exchange information about the network topology. Routers then use algorithms to find the shortest path to other routers.</a:t>
            </a:r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pic>
        <p:nvPicPr>
          <p:cNvPr id="11" name="Picture 5" descr="C:\Users\afourmy\Desktop\Pycon NetDim\sp_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990" y="2438412"/>
            <a:ext cx="3315065" cy="1379561"/>
          </a:xfrm>
          <a:prstGeom prst="rect">
            <a:avLst/>
          </a:prstGeom>
          <a:noFill/>
        </p:spPr>
      </p:pic>
      <p:pic>
        <p:nvPicPr>
          <p:cNvPr id="12" name="Picture 6" descr="C:\Users\afourmy\Desktop\Pycon NetDim\routing_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2500" y="2409353"/>
            <a:ext cx="3996115" cy="1643938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/>
          <p:nvPr/>
        </p:nvCxnSpPr>
        <p:spPr>
          <a:xfrm>
            <a:off x="3964379" y="31051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614616" y="4292970"/>
            <a:ext cx="3654563" cy="152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Run Dijkstra’s algorithm to find the </a:t>
            </a:r>
            <a:r>
              <a:rPr lang="en" sz="2000" b="1" dirty="0">
                <a:solidFill>
                  <a:srgbClr val="FF0000"/>
                </a:solidFill>
              </a:rPr>
              <a:t>Shortest Path Tree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18" name="Shape 160"/>
          <p:cNvSpPr txBox="1">
            <a:spLocks/>
          </p:cNvSpPr>
          <p:nvPr/>
        </p:nvSpPr>
        <p:spPr>
          <a:xfrm>
            <a:off x="4464833" y="4445826"/>
            <a:ext cx="4676473" cy="306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Create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en" sz="2000" b="1" dirty="0"/>
              <a:t>: (</a:t>
            </a:r>
            <a:r>
              <a:rPr lang="fr-FR" sz="2000" b="1" dirty="0"/>
              <a:t>destination      </a:t>
            </a:r>
            <a:r>
              <a:rPr lang="fr-FR" sz="2000" b="1" dirty="0" err="1"/>
              <a:t>outgoing</a:t>
            </a:r>
            <a:r>
              <a:rPr lang="fr-FR" sz="2000" b="1" dirty="0"/>
              <a:t> interface)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418962" y="1733550"/>
            <a:ext cx="8572638" cy="3245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160"/>
          <p:cNvSpPr txBox="1">
            <a:spLocks/>
          </p:cNvSpPr>
          <p:nvPr/>
        </p:nvSpPr>
        <p:spPr>
          <a:xfrm>
            <a:off x="3962400" y="2052831"/>
            <a:ext cx="1371599" cy="2189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800" b="1" dirty="0"/>
              <a:t>OSPF</a:t>
            </a:r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6114803" y="462915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1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9"/>
          <p:cNvSpPr txBox="1">
            <a:spLocks/>
          </p:cNvSpPr>
          <p:nvPr/>
        </p:nvSpPr>
        <p:spPr>
          <a:xfrm>
            <a:off x="1338448" y="-160974"/>
            <a:ext cx="7348352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3600" dirty="0">
                <a:solidFill>
                  <a:srgbClr val="94BF6E"/>
                </a:solidFill>
              </a:rPr>
              <a:t>Simulation of an OSPF network</a:t>
            </a:r>
          </a:p>
        </p:txBody>
      </p:sp>
      <p:sp>
        <p:nvSpPr>
          <p:cNvPr id="7" name="Shape 160"/>
          <p:cNvSpPr txBox="1">
            <a:spLocks/>
          </p:cNvSpPr>
          <p:nvPr/>
        </p:nvSpPr>
        <p:spPr>
          <a:xfrm>
            <a:off x="2086627" y="607287"/>
            <a:ext cx="5581403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names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IP addresses</a:t>
            </a:r>
            <a:r>
              <a:rPr lang="en" sz="2000" b="1" dirty="0"/>
              <a:t> to all interfaces</a:t>
            </a: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4EF3BD-238E-4F08-AF09-5659027C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7" y="1813961"/>
            <a:ext cx="4385775" cy="3257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62CD9F-4E8F-458B-B009-1B838F2A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54" y="1885950"/>
            <a:ext cx="4108667" cy="3257550"/>
          </a:xfrm>
          <a:prstGeom prst="rect">
            <a:avLst/>
          </a:prstGeom>
        </p:spPr>
      </p:pic>
      <p:sp>
        <p:nvSpPr>
          <p:cNvPr id="12" name="Shape 160">
            <a:extLst>
              <a:ext uri="{FF2B5EF4-FFF2-40B4-BE49-F238E27FC236}">
                <a16:creationId xmlns:a16="http://schemas.microsoft.com/office/drawing/2014/main" id="{97A13964-D232-491E-ADF9-04119B8405B5}"/>
              </a:ext>
            </a:extLst>
          </p:cNvPr>
          <p:cNvSpPr txBox="1">
            <a:spLocks/>
          </p:cNvSpPr>
          <p:nvPr/>
        </p:nvSpPr>
        <p:spPr>
          <a:xfrm>
            <a:off x="3352800" y="379095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1</a:t>
            </a:r>
            <a:endParaRPr lang="en" sz="8000" b="1" dirty="0"/>
          </a:p>
        </p:txBody>
      </p:sp>
      <p:sp>
        <p:nvSpPr>
          <p:cNvPr id="14" name="Shape 160">
            <a:extLst>
              <a:ext uri="{FF2B5EF4-FFF2-40B4-BE49-F238E27FC236}">
                <a16:creationId xmlns:a16="http://schemas.microsoft.com/office/drawing/2014/main" id="{AE110E8E-D6D7-49CC-96CA-5FFAF4E90A77}"/>
              </a:ext>
            </a:extLst>
          </p:cNvPr>
          <p:cNvSpPr txBox="1">
            <a:spLocks/>
          </p:cNvSpPr>
          <p:nvPr/>
        </p:nvSpPr>
        <p:spPr>
          <a:xfrm>
            <a:off x="7380925" y="386715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2</a:t>
            </a:r>
            <a:endParaRPr lang="en" sz="8000" b="1" dirty="0"/>
          </a:p>
        </p:txBody>
      </p:sp>
    </p:spTree>
    <p:extLst>
      <p:ext uri="{BB962C8B-B14F-4D97-AF65-F5344CB8AC3E}">
        <p14:creationId xmlns:p14="http://schemas.microsoft.com/office/powerpoint/2010/main" val="16073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7"/>
          <p:cNvSpPr txBox="1">
            <a:spLocks noGrp="1"/>
          </p:cNvSpPr>
          <p:nvPr>
            <p:ph type="body" idx="1"/>
          </p:nvPr>
        </p:nvSpPr>
        <p:spPr>
          <a:xfrm>
            <a:off x="401053" y="1923054"/>
            <a:ext cx="52578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" sz="2400" b="1" dirty="0">
                <a:latin typeface="Nixie One" charset="0"/>
              </a:rPr>
              <a:t>Telecommunication network :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Networking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devices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Transmission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links</a:t>
            </a:r>
          </a:p>
          <a:p>
            <a:pPr marL="228600" indent="0"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lvl="0" indent="-228600" rtl="0">
              <a:spcBef>
                <a:spcPts val="0"/>
              </a:spcBef>
            </a:pPr>
            <a:endParaRPr lang="en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" name="Shape 644"/>
          <p:cNvGrpSpPr/>
          <p:nvPr/>
        </p:nvGrpSpPr>
        <p:grpSpPr>
          <a:xfrm>
            <a:off x="381000" y="819150"/>
            <a:ext cx="333902" cy="333902"/>
            <a:chOff x="5941025" y="3634400"/>
            <a:chExt cx="467650" cy="467650"/>
          </a:xfrm>
        </p:grpSpPr>
        <p:sp>
          <p:nvSpPr>
            <p:cNvPr id="12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14350"/>
            <a:ext cx="3179241" cy="4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9"/>
          <p:cNvSpPr txBox="1">
            <a:spLocks/>
          </p:cNvSpPr>
          <p:nvPr/>
        </p:nvSpPr>
        <p:spPr>
          <a:xfrm>
            <a:off x="1338448" y="-160974"/>
            <a:ext cx="7348352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3600" dirty="0">
                <a:solidFill>
                  <a:srgbClr val="94BF6E"/>
                </a:solidFill>
              </a:rPr>
              <a:t>Simulation of an OSPF network</a:t>
            </a:r>
          </a:p>
        </p:txBody>
      </p:sp>
      <p:sp>
        <p:nvSpPr>
          <p:cNvPr id="7" name="Shape 160"/>
          <p:cNvSpPr txBox="1">
            <a:spLocks/>
          </p:cNvSpPr>
          <p:nvPr/>
        </p:nvSpPr>
        <p:spPr>
          <a:xfrm>
            <a:off x="2499010" y="895350"/>
            <a:ext cx="4895603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 startAt="3"/>
            </a:pPr>
            <a:r>
              <a:rPr lang="en" sz="2000" b="1" dirty="0"/>
              <a:t>Generate the </a:t>
            </a:r>
            <a:r>
              <a:rPr lang="en" sz="2000" b="1" dirty="0">
                <a:solidFill>
                  <a:srgbClr val="FF0000"/>
                </a:solidFill>
              </a:rPr>
              <a:t>configuration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 startAt="3"/>
            </a:pPr>
            <a:r>
              <a:rPr lang="en" sz="2000" b="1" dirty="0"/>
              <a:t>Create of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fr-FR" sz="2000" b="1" dirty="0">
                <a:solidFill>
                  <a:srgbClr val="FF0000"/>
                </a:solidFill>
              </a:rPr>
              <a:t>s</a:t>
            </a:r>
            <a:endParaRPr lang="en" sz="20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5221B-209E-4FB1-A61A-96ACE327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13291"/>
            <a:ext cx="4419449" cy="26440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679960-48E9-4690-9A48-6216B455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77004"/>
            <a:ext cx="3733800" cy="2966496"/>
          </a:xfrm>
          <a:prstGeom prst="rect">
            <a:avLst/>
          </a:prstGeom>
        </p:spPr>
      </p:pic>
      <p:sp>
        <p:nvSpPr>
          <p:cNvPr id="8" name="Shape 160">
            <a:extLst>
              <a:ext uri="{FF2B5EF4-FFF2-40B4-BE49-F238E27FC236}">
                <a16:creationId xmlns:a16="http://schemas.microsoft.com/office/drawing/2014/main" id="{92AD7604-CC45-454B-B3D6-F9ED7594D943}"/>
              </a:ext>
            </a:extLst>
          </p:cNvPr>
          <p:cNvSpPr txBox="1">
            <a:spLocks/>
          </p:cNvSpPr>
          <p:nvPr/>
        </p:nvSpPr>
        <p:spPr>
          <a:xfrm>
            <a:off x="1676400" y="159025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3</a:t>
            </a:r>
            <a:endParaRPr lang="en" sz="6000" b="1" dirty="0"/>
          </a:p>
        </p:txBody>
      </p:sp>
      <p:sp>
        <p:nvSpPr>
          <p:cNvPr id="9" name="Shape 160">
            <a:extLst>
              <a:ext uri="{FF2B5EF4-FFF2-40B4-BE49-F238E27FC236}">
                <a16:creationId xmlns:a16="http://schemas.microsoft.com/office/drawing/2014/main" id="{DA1EAB24-7610-4452-9AFD-167CE8059C26}"/>
              </a:ext>
            </a:extLst>
          </p:cNvPr>
          <p:cNvSpPr txBox="1">
            <a:spLocks/>
          </p:cNvSpPr>
          <p:nvPr/>
        </p:nvSpPr>
        <p:spPr>
          <a:xfrm>
            <a:off x="6477000" y="1646116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4</a:t>
            </a:r>
            <a:endParaRPr lang="en" sz="6000" b="1" dirty="0"/>
          </a:p>
        </p:txBody>
      </p:sp>
    </p:spTree>
    <p:extLst>
      <p:ext uri="{BB962C8B-B14F-4D97-AF65-F5344CB8AC3E}">
        <p14:creationId xmlns:p14="http://schemas.microsoft.com/office/powerpoint/2010/main" val="36087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0" y="666750"/>
            <a:ext cx="914400" cy="11646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76490"/>
            <a:ext cx="1303669" cy="1345128"/>
          </a:xfrm>
          <a:prstGeom prst="rect">
            <a:avLst/>
          </a:prstGeom>
        </p:spPr>
      </p:pic>
      <p:sp>
        <p:nvSpPr>
          <p:cNvPr id="6" name="Shape 160"/>
          <p:cNvSpPr txBox="1">
            <a:spLocks/>
          </p:cNvSpPr>
          <p:nvPr/>
        </p:nvSpPr>
        <p:spPr>
          <a:xfrm>
            <a:off x="457200" y="2876550"/>
            <a:ext cx="4114800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b="1" dirty="0"/>
              <a:t>Use Dynamips to emulate Cisco iOS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b="1" dirty="0"/>
              <a:t>Uses a lot of RAM/CPU (not scalable, up to 50 devices maximum)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b="1" dirty="0"/>
              <a:t>Useful to prepare Cisco certifications and test complex configuration</a:t>
            </a: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sp>
        <p:nvSpPr>
          <p:cNvPr id="7" name="Shape 160"/>
          <p:cNvSpPr txBox="1">
            <a:spLocks/>
          </p:cNvSpPr>
          <p:nvPr/>
        </p:nvSpPr>
        <p:spPr>
          <a:xfrm>
            <a:off x="4655127" y="2882240"/>
            <a:ext cx="4114800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b="1" dirty="0"/>
              <a:t>Use algorithms to (try to) reproduce the way network devices work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b="1" dirty="0"/>
              <a:t>Scalable (~ 50000 devices)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000" b="1" dirty="0"/>
              <a:t>Useful for network capacity planning &amp; optimization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947262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A77F705-7252-4313-AF3F-F4AEF42FF9CE}"/>
              </a:ext>
            </a:extLst>
          </p:cNvPr>
          <p:cNvSpPr txBox="1">
            <a:spLocks/>
          </p:cNvSpPr>
          <p:nvPr/>
        </p:nvSpPr>
        <p:spPr>
          <a:xfrm>
            <a:off x="838200" y="89535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sz="2000" b="1" dirty="0">
              <a:hlinkClick r:id="rId2"/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3"/>
              </a:rPr>
              <a:t>https://github.com/afourmy/pyNMS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4"/>
              </a:rPr>
              <a:t>https://github.com/afourmy/pyGISS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5"/>
              </a:rPr>
              <a:t>https://github.com/afourmy/EuroPython-2017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https://github.com/Toblerity/Shapely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https://github.com/jswhit/pyproj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https://github.com/knipknap/exscript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https://github.com/ktbyers/netmiko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8"/>
              </a:rPr>
              <a:t>https://github.com/ansible/ansible</a:t>
            </a:r>
            <a:endParaRPr lang="fr-FR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sp>
        <p:nvSpPr>
          <p:cNvPr id="4" name="Shape 160">
            <a:extLst>
              <a:ext uri="{FF2B5EF4-FFF2-40B4-BE49-F238E27FC236}">
                <a16:creationId xmlns:a16="http://schemas.microsoft.com/office/drawing/2014/main" id="{E54B3EB2-755F-461C-97A9-CDBAB9E07438}"/>
              </a:ext>
            </a:extLst>
          </p:cNvPr>
          <p:cNvSpPr txBox="1">
            <a:spLocks/>
          </p:cNvSpPr>
          <p:nvPr/>
        </p:nvSpPr>
        <p:spPr>
          <a:xfrm>
            <a:off x="3581400" y="4335494"/>
            <a:ext cx="45339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Thank</a:t>
            </a:r>
            <a:r>
              <a:rPr lang="fr-FR" sz="2400" b="1" dirty="0"/>
              <a:t> </a:t>
            </a:r>
            <a:r>
              <a:rPr lang="fr-FR" sz="2400" b="1" dirty="0" err="1"/>
              <a:t>you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827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afourmy\Desktop\Sauvegarde\Python\NetDim\Icons\default_ox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2062" y="623887"/>
            <a:ext cx="675548" cy="619252"/>
          </a:xfrm>
          <a:prstGeom prst="rect">
            <a:avLst/>
          </a:prstGeom>
          <a:noFill/>
        </p:spPr>
      </p:pic>
      <p:sp>
        <p:nvSpPr>
          <p:cNvPr id="37" name="TextBox 17"/>
          <p:cNvSpPr txBox="1"/>
          <p:nvPr/>
        </p:nvSpPr>
        <p:spPr>
          <a:xfrm>
            <a:off x="677568" y="4048935"/>
            <a:ext cx="206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ROUTER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8" name="Picture 3" descr="C:\Users\afourmy\Desktop\Sauvegarde\Python\NetDim\Icons\default_rou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7862" y="678498"/>
            <a:ext cx="763755" cy="510033"/>
          </a:xfrm>
          <a:prstGeom prst="rect">
            <a:avLst/>
          </a:prstGeom>
          <a:noFill/>
        </p:spPr>
      </p:pic>
      <p:sp>
        <p:nvSpPr>
          <p:cNvPr id="39" name="TextBox 18"/>
          <p:cNvSpPr txBox="1"/>
          <p:nvPr/>
        </p:nvSpPr>
        <p:spPr>
          <a:xfrm>
            <a:off x="871291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7705 SAR</a:t>
            </a:r>
            <a:endParaRPr lang="en-US" sz="1200" b="1" dirty="0">
              <a:latin typeface="Nixie One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" y="1280910"/>
            <a:ext cx="2315248" cy="223884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755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1418939"/>
            <a:ext cx="2676525" cy="1962785"/>
          </a:xfrm>
          <a:prstGeom prst="rect">
            <a:avLst/>
          </a:prstGeom>
        </p:spPr>
      </p:pic>
      <p:sp>
        <p:nvSpPr>
          <p:cNvPr id="42" name="TextBox 18"/>
          <p:cNvSpPr txBox="1"/>
          <p:nvPr/>
        </p:nvSpPr>
        <p:spPr>
          <a:xfrm>
            <a:off x="3838230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1830 PSS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92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7"/>
          <p:cNvSpPr txBox="1"/>
          <p:nvPr/>
        </p:nvSpPr>
        <p:spPr>
          <a:xfrm>
            <a:off x="3733800" y="3976687"/>
            <a:ext cx="2066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SWITCH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62" y="1364595"/>
            <a:ext cx="1618915" cy="2007076"/>
          </a:xfrm>
          <a:prstGeom prst="rect">
            <a:avLst/>
          </a:prstGeom>
        </p:spPr>
      </p:pic>
      <p:sp>
        <p:nvSpPr>
          <p:cNvPr id="45" name="TextBox 18"/>
          <p:cNvSpPr txBox="1"/>
          <p:nvPr/>
        </p:nvSpPr>
        <p:spPr>
          <a:xfrm>
            <a:off x="6836964" y="3436875"/>
            <a:ext cx="1340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</a:t>
            </a:r>
            <a:r>
              <a:rPr lang="fr-FR" sz="1200" b="1" dirty="0" err="1">
                <a:latin typeface="Nixie One" charset="0"/>
              </a:rPr>
              <a:t>antenna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96000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7"/>
          <p:cNvSpPr txBox="1"/>
          <p:nvPr/>
        </p:nvSpPr>
        <p:spPr>
          <a:xfrm>
            <a:off x="6418739" y="4048934"/>
            <a:ext cx="237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ANTENNA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9537C5-6E7A-43A1-B1A3-9356E1AD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9" y="620312"/>
            <a:ext cx="679079" cy="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8" y="680151"/>
            <a:ext cx="3175561" cy="8660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42" y="712854"/>
            <a:ext cx="3014564" cy="773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4" y="1276350"/>
            <a:ext cx="3175561" cy="31755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33550"/>
            <a:ext cx="4204249" cy="2111466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1111313" y="4030303"/>
            <a:ext cx="315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Ethernet (10G)</a:t>
            </a:r>
            <a:endParaRPr lang="en-US" sz="32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5410200" y="4025691"/>
            <a:ext cx="294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</a:t>
            </a:r>
            <a:r>
              <a:rPr lang="fr-FR" sz="3200" b="1" dirty="0" err="1">
                <a:latin typeface="Nixie One" charset="0"/>
              </a:rPr>
              <a:t>fiber</a:t>
            </a:r>
            <a:endParaRPr lang="en-US" sz="3200" b="1" dirty="0"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7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615"/>
            <a:ext cx="7315200" cy="4869629"/>
          </a:xfrm>
          <a:prstGeom prst="rect">
            <a:avLst/>
          </a:prstGeom>
        </p:spPr>
      </p:pic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209800" y="406605"/>
            <a:ext cx="312420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Nixie One"/>
                <a:sym typeface="Nixie One"/>
              </a:rPr>
              <a:t>Router : </a:t>
            </a:r>
          </a:p>
          <a:p>
            <a:pPr marL="400050" lvl="0" indent="-400050" rtl="0">
              <a:spcBef>
                <a:spcPts val="0"/>
              </a:spcBef>
              <a:buFont typeface="+mj-lt"/>
              <a:buAutoNum type="arabicPeriod"/>
            </a:pPr>
            <a:r>
              <a:rPr lang="fr-FR" sz="1400" b="1" dirty="0">
                <a:latin typeface="Nixie One"/>
                <a:sym typeface="Nixie One"/>
              </a:rPr>
              <a:t>L</a:t>
            </a:r>
            <a:r>
              <a:rPr lang="en" sz="1400" b="1" dirty="0">
                <a:latin typeface="Nixie One"/>
                <a:sym typeface="Nixie One"/>
              </a:rPr>
              <a:t>ook at the destination IP</a:t>
            </a:r>
          </a:p>
          <a:p>
            <a:pPr marL="400050" lvl="0" indent="-400050" rtl="0">
              <a:spcBef>
                <a:spcPts val="0"/>
              </a:spcBef>
              <a:buFont typeface="+mj-lt"/>
              <a:buAutoNum type="arabicPeriod"/>
            </a:pPr>
            <a:r>
              <a:rPr lang="en" sz="1400" b="1" dirty="0">
                <a:latin typeface="Nixie One"/>
                <a:sym typeface="Nixie One"/>
              </a:rPr>
              <a:t>Search for the IP in it’s routing table</a:t>
            </a:r>
          </a:p>
          <a:p>
            <a:pPr marL="400050" lvl="0" indent="-400050" rtl="0">
              <a:spcBef>
                <a:spcPts val="0"/>
              </a:spcBef>
              <a:buFont typeface="+mj-lt"/>
              <a:buAutoNum type="arabicPeriod"/>
            </a:pPr>
            <a:r>
              <a:rPr lang="en" sz="1400" b="1" dirty="0">
                <a:latin typeface="Nixie One"/>
                <a:sym typeface="Nixie One"/>
              </a:rPr>
              <a:t>Make a forwarding decision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091463" y="2958885"/>
            <a:ext cx="12037" cy="71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0"/>
          <p:cNvCxnSpPr>
            <a:cxnSpLocks/>
          </p:cNvCxnSpPr>
          <p:nvPr/>
        </p:nvCxnSpPr>
        <p:spPr>
          <a:xfrm flipH="1" flipV="1">
            <a:off x="4191000" y="1429844"/>
            <a:ext cx="172774" cy="7689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60"/>
          <p:cNvSpPr txBox="1">
            <a:spLocks/>
          </p:cNvSpPr>
          <p:nvPr/>
        </p:nvSpPr>
        <p:spPr>
          <a:xfrm>
            <a:off x="2851776" y="3950615"/>
            <a:ext cx="3810000" cy="815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1400" b="1" dirty="0">
                <a:solidFill>
                  <a:schemeClr val="tx1"/>
                </a:solidFill>
              </a:rPr>
              <a:t>Optical switch : </a:t>
            </a:r>
          </a:p>
          <a:p>
            <a:pPr marL="400050" indent="-400050">
              <a:spcBef>
                <a:spcPts val="0"/>
              </a:spcBef>
              <a:buFont typeface="+mj-lt"/>
              <a:buAutoNum type="arabicPeriod"/>
            </a:pPr>
            <a:r>
              <a:rPr lang="fr-FR" sz="1400" b="1" dirty="0" err="1">
                <a:solidFill>
                  <a:schemeClr val="tx1"/>
                </a:solidFill>
              </a:rPr>
              <a:t>Converts</a:t>
            </a:r>
            <a:r>
              <a:rPr lang="fr-FR" sz="1400" b="1" dirty="0">
                <a:solidFill>
                  <a:schemeClr val="tx1"/>
                </a:solidFill>
              </a:rPr>
              <a:t> the </a:t>
            </a:r>
            <a:r>
              <a:rPr lang="fr-FR" sz="1400" b="1" dirty="0" err="1">
                <a:solidFill>
                  <a:schemeClr val="tx1"/>
                </a:solidFill>
              </a:rPr>
              <a:t>electrical</a:t>
            </a:r>
            <a:r>
              <a:rPr lang="fr-FR" sz="1400" b="1" dirty="0">
                <a:solidFill>
                  <a:schemeClr val="tx1"/>
                </a:solidFill>
              </a:rPr>
              <a:t> signal to an </a:t>
            </a:r>
            <a:r>
              <a:rPr lang="fr-FR" sz="1400" b="1" dirty="0" err="1">
                <a:solidFill>
                  <a:srgbClr val="FF0000"/>
                </a:solidFill>
              </a:rPr>
              <a:t>optical</a:t>
            </a:r>
            <a:r>
              <a:rPr lang="fr-FR" sz="1400" b="1" dirty="0">
                <a:solidFill>
                  <a:srgbClr val="FF0000"/>
                </a:solidFill>
              </a:rPr>
              <a:t> signal</a:t>
            </a:r>
            <a:endParaRPr lang="en" sz="1400" b="1" dirty="0">
              <a:solidFill>
                <a:srgbClr val="FF0000"/>
              </a:solidFill>
            </a:endParaRPr>
          </a:p>
          <a:p>
            <a:pPr marL="400050" indent="-400050">
              <a:spcBef>
                <a:spcPts val="0"/>
              </a:spcBef>
              <a:buFont typeface="+mj-lt"/>
              <a:buAutoNum type="arabicPeriod"/>
            </a:pPr>
            <a:r>
              <a:rPr lang="en" sz="1400" b="1" dirty="0">
                <a:solidFill>
                  <a:schemeClr val="tx1"/>
                </a:solidFill>
              </a:rPr>
              <a:t>Sends the signal on an optical fiber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254C46A9-D767-4C24-BB6D-8F4BE60911AE}"/>
              </a:ext>
            </a:extLst>
          </p:cNvPr>
          <p:cNvCxnSpPr>
            <a:cxnSpLocks/>
          </p:cNvCxnSpPr>
          <p:nvPr/>
        </p:nvCxnSpPr>
        <p:spPr>
          <a:xfrm flipV="1">
            <a:off x="6661776" y="2343150"/>
            <a:ext cx="348624" cy="1013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60">
            <a:extLst>
              <a:ext uri="{FF2B5EF4-FFF2-40B4-BE49-F238E27FC236}">
                <a16:creationId xmlns:a16="http://schemas.microsoft.com/office/drawing/2014/main" id="{8D75EBBE-D18F-4B35-BA92-16C61AA292D7}"/>
              </a:ext>
            </a:extLst>
          </p:cNvPr>
          <p:cNvSpPr txBox="1">
            <a:spLocks/>
          </p:cNvSpPr>
          <p:nvPr/>
        </p:nvSpPr>
        <p:spPr>
          <a:xfrm>
            <a:off x="6002154" y="1579383"/>
            <a:ext cx="3124200" cy="74295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400" b="1" dirty="0" err="1">
                <a:latin typeface="Nixie One"/>
                <a:sym typeface="Nixie One"/>
              </a:rPr>
              <a:t>Microwave</a:t>
            </a:r>
            <a:r>
              <a:rPr lang="fr-FR" sz="1400" b="1" dirty="0">
                <a:latin typeface="Nixie One"/>
                <a:sym typeface="Nixie One"/>
              </a:rPr>
              <a:t> transmission </a:t>
            </a:r>
            <a:r>
              <a:rPr lang="fr-FR" sz="1400" b="1" dirty="0" err="1">
                <a:latin typeface="Nixie One"/>
                <a:sym typeface="Nixie One"/>
              </a:rPr>
              <a:t>between</a:t>
            </a:r>
            <a:r>
              <a:rPr lang="fr-FR" sz="1400" b="1" dirty="0">
                <a:latin typeface="Nixie One"/>
                <a:sym typeface="Nixie One"/>
              </a:rPr>
              <a:t> </a:t>
            </a:r>
            <a:r>
              <a:rPr lang="fr-FR" sz="1400" b="1" dirty="0" err="1">
                <a:latin typeface="Nixie One"/>
                <a:sym typeface="Nixie One"/>
              </a:rPr>
              <a:t>antennas</a:t>
            </a:r>
            <a:endParaRPr lang="en" sz="1400" b="1" dirty="0"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657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8" y="376454"/>
            <a:ext cx="2126900" cy="11697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" y="1928971"/>
            <a:ext cx="2244132" cy="11641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11" y="3343136"/>
            <a:ext cx="1249301" cy="1249301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835959" y="1535509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5620 SAM (Nokia)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899785" y="3096393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U2000 (</a:t>
            </a:r>
            <a:r>
              <a:rPr lang="fr-FR" sz="1600" b="1" dirty="0" err="1">
                <a:latin typeface="Nixie One" charset="0"/>
              </a:rPr>
              <a:t>Huawei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99686" y="4500835"/>
            <a:ext cx="213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Nixie One" charset="0"/>
              </a:rPr>
              <a:t>OneControl</a:t>
            </a:r>
            <a:r>
              <a:rPr lang="fr-FR" sz="1600" b="1" dirty="0">
                <a:latin typeface="Nixie One" charset="0"/>
              </a:rPr>
              <a:t> (</a:t>
            </a:r>
            <a:r>
              <a:rPr lang="fr-FR" sz="1600" b="1" dirty="0" err="1">
                <a:latin typeface="Nixie One" charset="0"/>
              </a:rPr>
              <a:t>Ciena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09550"/>
            <a:ext cx="2717765" cy="4701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60"/>
          <p:cNvSpPr txBox="1">
            <a:spLocks/>
          </p:cNvSpPr>
          <p:nvPr/>
        </p:nvSpPr>
        <p:spPr>
          <a:xfrm>
            <a:off x="3733800" y="1961443"/>
            <a:ext cx="524596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Network Management System </a:t>
            </a:r>
            <a:r>
              <a:rPr lang="en" sz="2400" b="1" dirty="0"/>
              <a:t>(NMS) are provided by equipment manufacturers 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 </a:t>
            </a:r>
            <a:r>
              <a:rPr lang="fr-FR" sz="2400" b="1" dirty="0" err="1">
                <a:solidFill>
                  <a:srgbClr val="FF0000"/>
                </a:solidFill>
              </a:rPr>
              <a:t>visualization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inventory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provisioning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supervision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0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1034974" y="3943350"/>
            <a:ext cx="177481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Clr>
                <a:srgbClr val="114454"/>
              </a:buClr>
              <a:buSzPct val="100000"/>
              <a:buNone/>
              <a:defRPr/>
            </a:pPr>
            <a:r>
              <a:rPr lang="fr-FR" sz="2400" b="1" dirty="0">
                <a:solidFill>
                  <a:srgbClr val="114454"/>
                </a:solidFill>
                <a:latin typeface="Nixie One"/>
              </a:rPr>
              <a:t>Network </a:t>
            </a:r>
            <a:r>
              <a:rPr lang="fr-FR" sz="2400" b="1" dirty="0" err="1">
                <a:solidFill>
                  <a:srgbClr val="FF0000"/>
                </a:solidFill>
                <a:latin typeface="Nixie One"/>
              </a:rPr>
              <a:t>topology</a:t>
            </a:r>
            <a:endParaRPr lang="en" sz="2400" b="1" dirty="0">
              <a:solidFill>
                <a:srgbClr val="FF0000"/>
              </a:solidFill>
              <a:latin typeface="Nixie One"/>
            </a:endParaRPr>
          </a:p>
        </p:txBody>
      </p:sp>
      <p:pic>
        <p:nvPicPr>
          <p:cNvPr id="4099" name="Picture 3" descr="C:\Users\afourmy\Desktop\Pycon NetDim\network_rand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673068"/>
            <a:ext cx="3252347" cy="3116833"/>
          </a:xfrm>
          <a:prstGeom prst="rect">
            <a:avLst/>
          </a:prstGeom>
          <a:noFill/>
        </p:spPr>
      </p:pic>
      <p:pic>
        <p:nvPicPr>
          <p:cNvPr id="4100" name="Picture 4" descr="C:\Users\afourmy\Desktop\Pycon NetDim\network_exc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759" y="686979"/>
            <a:ext cx="2247241" cy="3003629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>
            <a:off x="3657600" y="1756328"/>
            <a:ext cx="1447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0"/>
          <p:cNvSpPr txBox="1">
            <a:spLocks/>
          </p:cNvSpPr>
          <p:nvPr/>
        </p:nvSpPr>
        <p:spPr>
          <a:xfrm>
            <a:off x="5335604" y="3943350"/>
            <a:ext cx="3276600" cy="742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tabLst/>
              <a:defRPr/>
            </a:pPr>
            <a:r>
              <a:rPr lang="en" sz="2400" b="1" noProof="0" dirty="0">
                <a:solidFill>
                  <a:srgbClr val="FF0000"/>
                </a:solidFill>
                <a:latin typeface="Nixie One"/>
                <a:ea typeface="Nixie One"/>
                <a:cs typeface="Nixie One"/>
                <a:sym typeface="Nixie One"/>
              </a:rPr>
              <a:t>Drawing</a:t>
            </a:r>
            <a:r>
              <a:rPr lang="en" sz="2400" b="1" noProof="0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 of the associated network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22" name="Shape 551"/>
          <p:cNvGrpSpPr/>
          <p:nvPr/>
        </p:nvGrpSpPr>
        <p:grpSpPr>
          <a:xfrm>
            <a:off x="4575005" y="2058305"/>
            <a:ext cx="272176" cy="272158"/>
            <a:chOff x="1951075" y="2333250"/>
            <a:chExt cx="381200" cy="381175"/>
          </a:xfrm>
        </p:grpSpPr>
        <p:sp>
          <p:nvSpPr>
            <p:cNvPr id="23" name="Shape 5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5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55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660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107339" y="465921"/>
            <a:ext cx="2844586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114454"/>
                </a:solidFill>
                <a:latin typeface="Nixie One"/>
              </a:rPr>
              <a:t>GPS coordinates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81600" y="490586"/>
            <a:ext cx="3416592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Drawing</a:t>
            </a:r>
            <a:r>
              <a:rPr lang="fr-FR" sz="2400" b="1" dirty="0">
                <a:solidFill>
                  <a:srgbClr val="114454"/>
                </a:solidFill>
                <a:latin typeface="Nixie One"/>
              </a:rPr>
              <a:t> </a:t>
            </a: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algorithm</a:t>
            </a:r>
            <a:endParaRPr lang="en" sz="2400" b="1" dirty="0">
              <a:solidFill>
                <a:srgbClr val="114454"/>
              </a:solidFill>
              <a:latin typeface="Nixie One"/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pic>
        <p:nvPicPr>
          <p:cNvPr id="1026" name="Picture 2" descr="C:\Users\afourmy\Desktop\Pycon NetDim\ArcG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562" y="1246207"/>
            <a:ext cx="3424139" cy="2857691"/>
          </a:xfrm>
          <a:prstGeom prst="rect">
            <a:avLst/>
          </a:prstGeom>
          <a:noFill/>
        </p:spPr>
      </p:pic>
      <p:grpSp>
        <p:nvGrpSpPr>
          <p:cNvPr id="2" name="Shape 644"/>
          <p:cNvGrpSpPr/>
          <p:nvPr/>
        </p:nvGrpSpPr>
        <p:grpSpPr>
          <a:xfrm>
            <a:off x="101386" y="854643"/>
            <a:ext cx="333902" cy="333902"/>
            <a:chOff x="5941025" y="3634400"/>
            <a:chExt cx="467650" cy="467650"/>
          </a:xfrm>
        </p:grpSpPr>
        <p:sp>
          <p:nvSpPr>
            <p:cNvPr id="17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07E4EF8-3B65-4B33-BE3E-599EEB12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6207"/>
            <a:ext cx="4150433" cy="29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1029689" y="285750"/>
            <a:ext cx="777042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GUI programming toolkit (tkinter)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widget for low-level drawing (Canvas)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method to draw </a:t>
            </a:r>
            <a:r>
              <a:rPr lang="en" sz="2400" b="1" dirty="0">
                <a:solidFill>
                  <a:srgbClr val="FF0000"/>
                </a:solidFill>
              </a:rPr>
              <a:t>polygons</a:t>
            </a:r>
            <a:r>
              <a:rPr lang="en" sz="2400" b="1" dirty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8350"/>
            <a:ext cx="2658694" cy="28194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185986" y="3333750"/>
            <a:ext cx="118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78" y="1909946"/>
            <a:ext cx="2590800" cy="30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4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5976</TotalTime>
  <Words>739</Words>
  <Application>Microsoft Office PowerPoint</Application>
  <PresentationFormat>Affichage à l'écran (16:9)</PresentationFormat>
  <Paragraphs>127</Paragraphs>
  <Slides>22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Roboto Slab</vt:lpstr>
      <vt:lpstr>Calibri</vt:lpstr>
      <vt:lpstr>Nixie One</vt:lpstr>
      <vt:lpstr>Wingdings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3D to 2D conversion</vt:lpstr>
      <vt:lpstr>Creating a GIS software </vt:lpstr>
      <vt:lpstr>Creating a GIS software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Fourmy, Antoine (EXT - RO)</dc:creator>
  <cp:lastModifiedBy>Antoine Fourmy</cp:lastModifiedBy>
  <cp:revision>199</cp:revision>
  <dcterms:modified xsi:type="dcterms:W3CDTF">2017-06-30T10:58:17Z</dcterms:modified>
</cp:coreProperties>
</file>